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83" r:id="rId6"/>
    <p:sldId id="431" r:id="rId7"/>
    <p:sldId id="281" r:id="rId8"/>
    <p:sldId id="282" r:id="rId9"/>
    <p:sldId id="312" r:id="rId10"/>
    <p:sldId id="313" r:id="rId11"/>
    <p:sldId id="287" r:id="rId12"/>
    <p:sldId id="280" r:id="rId13"/>
    <p:sldId id="261" r:id="rId14"/>
    <p:sldId id="262" r:id="rId15"/>
    <p:sldId id="263" r:id="rId16"/>
    <p:sldId id="286" r:id="rId17"/>
    <p:sldId id="314" r:id="rId18"/>
    <p:sldId id="43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4B9FF-5058-F602-1ABB-13DA844444C3}" v="30" dt="2025-04-09T15:39:10.118"/>
    <p1510:client id="{504A3394-6B9B-4144-8166-80D94A964053}" v="5" dt="2025-04-08T18:42:30.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6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32926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53904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724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00800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154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66329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49485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429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77014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022761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4/9/2025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5637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4/9/2025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20351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3D White Numbers">
            <a:extLst>
              <a:ext uri="{FF2B5EF4-FFF2-40B4-BE49-F238E27FC236}">
                <a16:creationId xmlns:a16="http://schemas.microsoft.com/office/drawing/2014/main" id="{6FA5AB3E-2583-C542-9B9F-FE6F96C3F14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74" b="6250"/>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F7587-018C-F190-1830-C313813C03D0}"/>
              </a:ext>
            </a:extLst>
          </p:cNvPr>
          <p:cNvSpPr>
            <a:spLocks noGrp="1"/>
          </p:cNvSpPr>
          <p:nvPr>
            <p:ph type="ctrTitle"/>
          </p:nvPr>
        </p:nvSpPr>
        <p:spPr>
          <a:xfrm>
            <a:off x="517870" y="978407"/>
            <a:ext cx="5021182" cy="3309511"/>
          </a:xfrm>
        </p:spPr>
        <p:txBody>
          <a:bodyPr anchor="t">
            <a:normAutofit/>
          </a:bodyPr>
          <a:lstStyle/>
          <a:p>
            <a:r>
              <a:rPr lang="en-US" sz="6000">
                <a:solidFill>
                  <a:srgbClr val="FFFFFF"/>
                </a:solidFill>
              </a:rPr>
              <a:t>Enhanced Caesar Cipher</a:t>
            </a:r>
          </a:p>
        </p:txBody>
      </p:sp>
      <p:sp>
        <p:nvSpPr>
          <p:cNvPr id="3" name="Subtitle 2">
            <a:extLst>
              <a:ext uri="{FF2B5EF4-FFF2-40B4-BE49-F238E27FC236}">
                <a16:creationId xmlns:a16="http://schemas.microsoft.com/office/drawing/2014/main" id="{0ADC9EC1-BC44-21B8-DD9B-A760A490B169}"/>
              </a:ext>
            </a:extLst>
          </p:cNvPr>
          <p:cNvSpPr>
            <a:spLocks noGrp="1"/>
          </p:cNvSpPr>
          <p:nvPr>
            <p:ph type="subTitle" idx="1"/>
          </p:nvPr>
        </p:nvSpPr>
        <p:spPr>
          <a:xfrm>
            <a:off x="517870" y="4482450"/>
            <a:ext cx="5040785" cy="1724029"/>
          </a:xfrm>
        </p:spPr>
        <p:txBody>
          <a:bodyPr vert="horz" lIns="91440" tIns="45720" rIns="91440" bIns="45720" rtlCol="0" anchor="t">
            <a:normAutofit/>
          </a:bodyPr>
          <a:lstStyle/>
          <a:p>
            <a:r>
              <a:rPr lang="en-US">
                <a:solidFill>
                  <a:srgbClr val="FFFFFF"/>
                </a:solidFill>
              </a:rPr>
              <a:t>Alpha Bah, Tyra Baxter, Jire Dada, Hamza Amadu, Teron Brown</a:t>
            </a:r>
          </a:p>
          <a:p>
            <a:r>
              <a:rPr lang="en-US">
                <a:solidFill>
                  <a:srgbClr val="FFFFFF"/>
                </a:solidFill>
              </a:rPr>
              <a:t>Group ​1</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24896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1DF36-5077-D97B-074A-99183B9D1139}"/>
              </a:ext>
            </a:extLst>
          </p:cNvPr>
          <p:cNvSpPr>
            <a:spLocks noGrp="1"/>
          </p:cNvSpPr>
          <p:nvPr>
            <p:ph type="title"/>
          </p:nvPr>
        </p:nvSpPr>
        <p:spPr/>
        <p:txBody>
          <a:bodyPr>
            <a:normAutofit fontScale="90000"/>
          </a:bodyPr>
          <a:lstStyle/>
          <a:p>
            <a:r>
              <a:rPr lang="en-US" sz="2800"/>
              <a:t>Enhanced Ceasar Cipher vs Ceasar Cipher(</a:t>
            </a:r>
            <a:r>
              <a:rPr lang="en-US" sz="2800" err="1"/>
              <a:t>jire</a:t>
            </a:r>
            <a:r>
              <a:rPr lang="en-US" sz="2800"/>
              <a:t>)</a:t>
            </a: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br>
              <a:rPr lang="en-US" sz="2800"/>
            </a:br>
            <a:r>
              <a:rPr lang="en-US" sz="2800"/>
              <a:t>`</a:t>
            </a:r>
            <a:br>
              <a:rPr lang="en-US" sz="2800"/>
            </a:br>
            <a:br>
              <a:rPr lang="en-US" sz="2800"/>
            </a:br>
            <a:br>
              <a:rPr lang="en-US" sz="2800"/>
            </a:br>
            <a:br>
              <a:rPr lang="en-US" sz="2800"/>
            </a:br>
            <a:br>
              <a:rPr lang="en-US" sz="2800"/>
            </a:br>
            <a:br>
              <a:rPr lang="en-US" sz="2800"/>
            </a:br>
            <a:br>
              <a:rPr lang="en-US" sz="2800"/>
            </a:br>
            <a:r>
              <a:rPr lang="en-US" sz="2800" err="1"/>
              <a:t>jire</a:t>
            </a:r>
            <a:r>
              <a:rPr lang="en-US" sz="2800"/>
              <a:t>)</a:t>
            </a:r>
          </a:p>
        </p:txBody>
      </p:sp>
      <p:sp>
        <p:nvSpPr>
          <p:cNvPr id="5" name="Text Placeholder 4">
            <a:extLst>
              <a:ext uri="{FF2B5EF4-FFF2-40B4-BE49-F238E27FC236}">
                <a16:creationId xmlns:a16="http://schemas.microsoft.com/office/drawing/2014/main" id="{4137667E-FC15-9517-8B7A-DA8ECA20C082}"/>
              </a:ext>
            </a:extLst>
          </p:cNvPr>
          <p:cNvSpPr>
            <a:spLocks noGrp="1"/>
          </p:cNvSpPr>
          <p:nvPr>
            <p:ph type="body" idx="1"/>
          </p:nvPr>
        </p:nvSpPr>
        <p:spPr>
          <a:xfrm>
            <a:off x="463853" y="1718154"/>
            <a:ext cx="5166360" cy="658368"/>
          </a:xfrm>
        </p:spPr>
        <p:txBody>
          <a:bodyPr/>
          <a:lstStyle/>
          <a:p>
            <a:r>
              <a:rPr lang="en-US" b="1"/>
              <a:t>Ceasar Cipher</a:t>
            </a:r>
          </a:p>
        </p:txBody>
      </p:sp>
      <p:sp>
        <p:nvSpPr>
          <p:cNvPr id="3" name="Content Placeholder 2">
            <a:extLst>
              <a:ext uri="{FF2B5EF4-FFF2-40B4-BE49-F238E27FC236}">
                <a16:creationId xmlns:a16="http://schemas.microsoft.com/office/drawing/2014/main" id="{291F23D9-E16F-7809-38D5-DA70B5F88B9D}"/>
              </a:ext>
            </a:extLst>
          </p:cNvPr>
          <p:cNvSpPr>
            <a:spLocks noGrp="1"/>
          </p:cNvSpPr>
          <p:nvPr>
            <p:ph sz="half" idx="2"/>
          </p:nvPr>
        </p:nvSpPr>
        <p:spPr>
          <a:xfrm>
            <a:off x="463853" y="2372131"/>
            <a:ext cx="5166360" cy="3310128"/>
          </a:xfrm>
        </p:spPr>
        <p:txBody>
          <a:bodyPr vert="horz" lIns="91440" tIns="45720" rIns="91440" bIns="45720" rtlCol="0" anchor="t">
            <a:normAutofit fontScale="92500"/>
          </a:bodyPr>
          <a:lstStyle/>
          <a:p>
            <a:pPr marL="285750" indent="-285750"/>
            <a:r>
              <a:rPr lang="en-US"/>
              <a:t>The Ceasar cipher is a simple encryption technique that uses letter in a plaintext shifted by a fixed number of position in the alphabet</a:t>
            </a:r>
          </a:p>
          <a:p>
            <a:pPr marL="285750" indent="-285750"/>
            <a:r>
              <a:rPr lang="en-US">
                <a:ea typeface="+mn-lt"/>
                <a:cs typeface="+mn-lt"/>
              </a:rPr>
              <a:t>Uses a single, constant shift value (e.g., a shift of 3, so A becomes D, B becomes E, etc.).</a:t>
            </a:r>
            <a:endParaRPr lang="en-US"/>
          </a:p>
          <a:p>
            <a:pPr marL="285750" indent="-285750"/>
            <a:r>
              <a:rPr lang="en-US">
                <a:ea typeface="+mn-lt"/>
                <a:cs typeface="+mn-lt"/>
              </a:rPr>
              <a:t>Very simple to implement and decode, which makes it vulnerable to cryptanalysis.</a:t>
            </a:r>
            <a:endParaRPr lang="en-US"/>
          </a:p>
          <a:p>
            <a:pPr marL="0" indent="0">
              <a:buNone/>
            </a:pPr>
            <a:endParaRPr lang="en-US"/>
          </a:p>
        </p:txBody>
      </p:sp>
      <p:sp>
        <p:nvSpPr>
          <p:cNvPr id="6" name="Text Placeholder 5">
            <a:extLst>
              <a:ext uri="{FF2B5EF4-FFF2-40B4-BE49-F238E27FC236}">
                <a16:creationId xmlns:a16="http://schemas.microsoft.com/office/drawing/2014/main" id="{5057DCED-FDB4-44B0-D192-BE827ADAB980}"/>
              </a:ext>
            </a:extLst>
          </p:cNvPr>
          <p:cNvSpPr>
            <a:spLocks noGrp="1"/>
          </p:cNvSpPr>
          <p:nvPr>
            <p:ph type="body" sz="quarter" idx="3"/>
          </p:nvPr>
        </p:nvSpPr>
        <p:spPr>
          <a:xfrm>
            <a:off x="6339414" y="1570671"/>
            <a:ext cx="5166360" cy="805851"/>
          </a:xfrm>
        </p:spPr>
        <p:txBody>
          <a:bodyPr/>
          <a:lstStyle/>
          <a:p>
            <a:r>
              <a:rPr lang="en-US" b="1"/>
              <a:t>Enhanced Ceasar Cipher</a:t>
            </a:r>
          </a:p>
        </p:txBody>
      </p:sp>
      <p:sp>
        <p:nvSpPr>
          <p:cNvPr id="4" name="Content Placeholder 3">
            <a:extLst>
              <a:ext uri="{FF2B5EF4-FFF2-40B4-BE49-F238E27FC236}">
                <a16:creationId xmlns:a16="http://schemas.microsoft.com/office/drawing/2014/main" id="{5B0C05E2-EF66-0766-47C7-B1B4F98AE265}"/>
              </a:ext>
            </a:extLst>
          </p:cNvPr>
          <p:cNvSpPr>
            <a:spLocks noGrp="1"/>
          </p:cNvSpPr>
          <p:nvPr>
            <p:ph sz="quarter" idx="4"/>
          </p:nvPr>
        </p:nvSpPr>
        <p:spPr>
          <a:xfrm>
            <a:off x="6339414" y="2372131"/>
            <a:ext cx="5166360" cy="3310128"/>
          </a:xfrm>
        </p:spPr>
        <p:txBody>
          <a:bodyPr vert="horz" lIns="91440" tIns="45720" rIns="91440" bIns="45720" rtlCol="0" anchor="t">
            <a:normAutofit fontScale="92500"/>
          </a:bodyPr>
          <a:lstStyle/>
          <a:p>
            <a:r>
              <a:rPr lang="en-US"/>
              <a:t>Enhanced Ceasar cipher consolidate upon the Ceasar cipher by adding more layers of complexity for data security</a:t>
            </a:r>
          </a:p>
          <a:p>
            <a:r>
              <a:rPr lang="en-US">
                <a:ea typeface="+mn-lt"/>
                <a:cs typeface="+mn-lt"/>
              </a:rPr>
              <a:t>The shift may be varied (e.g., different shifts for different letters), or it could involve a more complex key, such as using a key word or a randomly generated number for each letter</a:t>
            </a:r>
          </a:p>
          <a:p>
            <a:r>
              <a:rPr lang="en-US">
                <a:ea typeface="+mn-lt"/>
                <a:cs typeface="+mn-lt"/>
              </a:rPr>
              <a:t>More complex, as it may use varying shift patterns, multiple shifts, or additional transformations, adding a layer of difficulty for an attacker.</a:t>
            </a:r>
            <a:endParaRPr lang="en-US"/>
          </a:p>
        </p:txBody>
      </p:sp>
    </p:spTree>
    <p:extLst>
      <p:ext uri="{BB962C8B-B14F-4D97-AF65-F5344CB8AC3E}">
        <p14:creationId xmlns:p14="http://schemas.microsoft.com/office/powerpoint/2010/main" val="1575961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7FE98-FE8B-8E6D-F6C0-9A5F1D4084B7}"/>
              </a:ext>
            </a:extLst>
          </p:cNvPr>
          <p:cNvSpPr>
            <a:spLocks noGrp="1"/>
          </p:cNvSpPr>
          <p:nvPr>
            <p:ph type="title"/>
          </p:nvPr>
        </p:nvSpPr>
        <p:spPr>
          <a:xfrm>
            <a:off x="521208" y="734330"/>
            <a:ext cx="8267417" cy="1463040"/>
          </a:xfrm>
        </p:spPr>
        <p:txBody>
          <a:bodyPr>
            <a:normAutofit/>
          </a:bodyPr>
          <a:lstStyle/>
          <a:p>
            <a:r>
              <a:rPr lang="en-US"/>
              <a:t>Modern Application (alpha)</a:t>
            </a:r>
          </a:p>
        </p:txBody>
      </p:sp>
      <p:sp>
        <p:nvSpPr>
          <p:cNvPr id="12" name="Freeform: Shape 11">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9ABFA8E-847B-DB56-31CE-07590F44BD46}"/>
              </a:ext>
            </a:extLst>
          </p:cNvPr>
          <p:cNvSpPr>
            <a:spLocks noGrp="1"/>
          </p:cNvSpPr>
          <p:nvPr>
            <p:ph idx="1"/>
          </p:nvPr>
        </p:nvSpPr>
        <p:spPr>
          <a:xfrm>
            <a:off x="521208" y="1506893"/>
            <a:ext cx="6649859" cy="5196801"/>
          </a:xfrm>
        </p:spPr>
        <p:txBody>
          <a:bodyPr vert="horz" lIns="91440" tIns="45720" rIns="91440" bIns="45720" rtlCol="0" anchor="t">
            <a:noAutofit/>
          </a:bodyPr>
          <a:lstStyle/>
          <a:p>
            <a:pPr marL="0" indent="0">
              <a:lnSpc>
                <a:spcPct val="100000"/>
              </a:lnSpc>
              <a:buNone/>
            </a:pPr>
            <a:r>
              <a:rPr lang="en-US" sz="1400">
                <a:ea typeface="+mn-lt"/>
                <a:cs typeface="+mn-lt"/>
              </a:rPr>
              <a:t>Cryptography has evolved from simple ciphers, like the Caesar cipher developed by Julius Ceaser, for complex algorithms used today. One of the most important developments in cryptography was the Enigma machine used during World War II by the Germans. It encrypted messages through rotating wheels, creating complex ciphers. </a:t>
            </a:r>
            <a:endParaRPr lang="en-US" sz="1400"/>
          </a:p>
          <a:p>
            <a:pPr>
              <a:lnSpc>
                <a:spcPct val="100000"/>
              </a:lnSpc>
            </a:pPr>
            <a:r>
              <a:rPr lang="en-US" sz="1400" b="1">
                <a:ea typeface="+mn-lt"/>
                <a:cs typeface="+mn-lt"/>
              </a:rPr>
              <a:t> Secure Messaging Apps:</a:t>
            </a:r>
            <a:br>
              <a:rPr lang="en-US" sz="1400">
                <a:ea typeface="+mn-lt"/>
                <a:cs typeface="+mn-lt"/>
              </a:rPr>
            </a:br>
            <a:r>
              <a:rPr lang="en-US" sz="1400">
                <a:ea typeface="+mn-lt"/>
                <a:cs typeface="+mn-lt"/>
              </a:rPr>
              <a:t>WhatsApp and Signal use strong encryption called AES-256 to protect messages, ensuring only the sender and receiver can read them.</a:t>
            </a:r>
          </a:p>
          <a:p>
            <a:pPr>
              <a:lnSpc>
                <a:spcPct val="100000"/>
              </a:lnSpc>
            </a:pPr>
            <a:r>
              <a:rPr lang="en-US" sz="1400" b="1">
                <a:ea typeface="+mn-lt"/>
                <a:cs typeface="+mn-lt"/>
              </a:rPr>
              <a:t>Online Banking:</a:t>
            </a:r>
            <a:br>
              <a:rPr lang="en-US" sz="1400">
                <a:ea typeface="+mn-lt"/>
                <a:cs typeface="+mn-lt"/>
              </a:rPr>
            </a:br>
            <a:r>
              <a:rPr lang="en-US" sz="1400">
                <a:ea typeface="+mn-lt"/>
                <a:cs typeface="+mn-lt"/>
              </a:rPr>
              <a:t>Encryption is used to secure sensitive data such as passwords and payment details during online transactions, preventing cybercriminals from accessing them.</a:t>
            </a:r>
          </a:p>
          <a:p>
            <a:pPr>
              <a:lnSpc>
                <a:spcPct val="100000"/>
              </a:lnSpc>
            </a:pPr>
            <a:r>
              <a:rPr lang="en-US" sz="1400" b="1">
                <a:ea typeface="+mn-lt"/>
                <a:cs typeface="+mn-lt"/>
              </a:rPr>
              <a:t>Cloud Storage Services:</a:t>
            </a:r>
            <a:br>
              <a:rPr lang="en-US" sz="1400">
                <a:ea typeface="+mn-lt"/>
                <a:cs typeface="+mn-lt"/>
              </a:rPr>
            </a:br>
            <a:r>
              <a:rPr lang="en-US" sz="1400">
                <a:ea typeface="+mn-lt"/>
                <a:cs typeface="+mn-lt"/>
              </a:rPr>
              <a:t>Services like Google Drive and </a:t>
            </a:r>
            <a:r>
              <a:rPr lang="en-US" sz="1400" err="1">
                <a:ea typeface="+mn-lt"/>
                <a:cs typeface="+mn-lt"/>
              </a:rPr>
              <a:t>ICloud</a:t>
            </a:r>
            <a:r>
              <a:rPr lang="en-US" sz="1400">
                <a:ea typeface="+mn-lt"/>
                <a:cs typeface="+mn-lt"/>
              </a:rPr>
              <a:t> use encryption to protect files stored in the cloud, ensuring only the owner can access them, even if servers are compromised.</a:t>
            </a:r>
          </a:p>
          <a:p>
            <a:pPr marL="0" indent="0">
              <a:lnSpc>
                <a:spcPct val="100000"/>
              </a:lnSpc>
              <a:buNone/>
            </a:pPr>
            <a:r>
              <a:rPr lang="en-US" sz="1400">
                <a:ea typeface="+mn-lt"/>
                <a:cs typeface="+mn-lt"/>
              </a:rPr>
              <a:t>In conclusion, enhanced ciphers are essential for keeping data safe in today’s digital world, from messaging to banking and cloud storage.</a:t>
            </a:r>
            <a:endParaRPr lang="en-US" sz="1400"/>
          </a:p>
          <a:p>
            <a:pPr>
              <a:lnSpc>
                <a:spcPct val="100000"/>
              </a:lnSpc>
            </a:pPr>
            <a:endParaRPr lang="en-US" sz="1100">
              <a:ea typeface="+mn-lt"/>
              <a:cs typeface="+mn-lt"/>
            </a:endParaRPr>
          </a:p>
        </p:txBody>
      </p:sp>
      <p:pic>
        <p:nvPicPr>
          <p:cNvPr id="7" name="Graphic 6" descr="Key">
            <a:extLst>
              <a:ext uri="{FF2B5EF4-FFF2-40B4-BE49-F238E27FC236}">
                <a16:creationId xmlns:a16="http://schemas.microsoft.com/office/drawing/2014/main" id="{8315A112-AB6A-9C59-E37C-B72EB805DA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6492" y="976160"/>
            <a:ext cx="4364590" cy="4364590"/>
          </a:xfrm>
          <a:prstGeom prst="rect">
            <a:avLst/>
          </a:prstGeom>
        </p:spPr>
      </p:pic>
    </p:spTree>
    <p:extLst>
      <p:ext uri="{BB962C8B-B14F-4D97-AF65-F5344CB8AC3E}">
        <p14:creationId xmlns:p14="http://schemas.microsoft.com/office/powerpoint/2010/main" val="1506118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065D9BE-A58D-6E8A-D4A2-5056F3C5E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35866C-C860-FB88-41F5-A7DCC09B7225}"/>
              </a:ext>
            </a:extLst>
          </p:cNvPr>
          <p:cNvSpPr>
            <a:spLocks noGrp="1"/>
          </p:cNvSpPr>
          <p:nvPr>
            <p:ph type="title"/>
          </p:nvPr>
        </p:nvSpPr>
        <p:spPr>
          <a:xfrm>
            <a:off x="521208" y="978408"/>
            <a:ext cx="6263640" cy="1463040"/>
          </a:xfrm>
        </p:spPr>
        <p:txBody>
          <a:bodyPr>
            <a:normAutofit/>
          </a:bodyPr>
          <a:lstStyle/>
          <a:p>
            <a:r>
              <a:rPr lang="en-US"/>
              <a:t>Resistance to Brute Force Attacks(Tyra)  </a:t>
            </a:r>
          </a:p>
        </p:txBody>
      </p:sp>
      <p:sp>
        <p:nvSpPr>
          <p:cNvPr id="22" name="Freeform: Shape 21">
            <a:extLst>
              <a:ext uri="{FF2B5EF4-FFF2-40B4-BE49-F238E27FC236}">
                <a16:creationId xmlns:a16="http://schemas.microsoft.com/office/drawing/2014/main" id="{A745E793-BC99-8991-71CD-53FFBB6A8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6260" cy="149279"/>
          </a:xfrm>
          <a:custGeom>
            <a:avLst/>
            <a:gdLst>
              <a:gd name="connsiteX0" fmla="*/ 0 w 11156260"/>
              <a:gd name="connsiteY0" fmla="*/ 0 h 149279"/>
              <a:gd name="connsiteX1" fmla="*/ 11156260 w 11156260"/>
              <a:gd name="connsiteY1" fmla="*/ 0 h 149279"/>
              <a:gd name="connsiteX2" fmla="*/ 11156260 w 11156260"/>
              <a:gd name="connsiteY2" fmla="*/ 149279 h 149279"/>
              <a:gd name="connsiteX3" fmla="*/ 0 w 11156260"/>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11156260" h="149279">
                <a:moveTo>
                  <a:pt x="0" y="0"/>
                </a:moveTo>
                <a:lnTo>
                  <a:pt x="11156260" y="0"/>
                </a:lnTo>
                <a:lnTo>
                  <a:pt x="11156260"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97D92B8-4F66-7320-A122-FDB0CCE6060B}"/>
              </a:ext>
            </a:extLst>
          </p:cNvPr>
          <p:cNvSpPr>
            <a:spLocks noGrp="1"/>
          </p:cNvSpPr>
          <p:nvPr>
            <p:ph idx="1"/>
          </p:nvPr>
        </p:nvSpPr>
        <p:spPr>
          <a:xfrm>
            <a:off x="521208" y="2578608"/>
            <a:ext cx="6263640" cy="3767328"/>
          </a:xfrm>
        </p:spPr>
        <p:txBody>
          <a:bodyPr>
            <a:normAutofit/>
          </a:bodyPr>
          <a:lstStyle/>
          <a:p>
            <a:pPr marL="0" indent="0">
              <a:lnSpc>
                <a:spcPct val="100000"/>
              </a:lnSpc>
              <a:buNone/>
            </a:pPr>
            <a:r>
              <a:rPr lang="en-US"/>
              <a:t>Variable Shifts </a:t>
            </a:r>
          </a:p>
          <a:p>
            <a:pPr>
              <a:lnSpc>
                <a:spcPct val="100000"/>
              </a:lnSpc>
              <a:buFont typeface="Wingdings" panose="05000000000000000000" pitchFamily="2" charset="2"/>
              <a:buChar char="§"/>
            </a:pPr>
            <a:r>
              <a:rPr lang="en-US"/>
              <a:t>Uses different shifts for each letter or group of letters</a:t>
            </a:r>
          </a:p>
          <a:p>
            <a:pPr>
              <a:lnSpc>
                <a:spcPct val="100000"/>
              </a:lnSpc>
            </a:pPr>
            <a:endParaRPr lang="en-US"/>
          </a:p>
          <a:p>
            <a:pPr marL="0" indent="0">
              <a:lnSpc>
                <a:spcPct val="100000"/>
              </a:lnSpc>
              <a:buNone/>
            </a:pPr>
            <a:r>
              <a:rPr lang="en-US"/>
              <a:t>Keyed Cesar Cipher </a:t>
            </a:r>
          </a:p>
          <a:p>
            <a:pPr>
              <a:lnSpc>
                <a:spcPct val="100000"/>
              </a:lnSpc>
            </a:pPr>
            <a:r>
              <a:rPr lang="en-US"/>
              <a:t>A secret key (phrase or random sequence of letters) could be created to determine the shift values</a:t>
            </a:r>
          </a:p>
          <a:p>
            <a:pPr marL="0" indent="0">
              <a:lnSpc>
                <a:spcPct val="100000"/>
              </a:lnSpc>
              <a:buNone/>
            </a:pPr>
            <a:endParaRPr lang="en-US"/>
          </a:p>
          <a:p>
            <a:pPr marL="0" indent="0">
              <a:lnSpc>
                <a:spcPct val="100000"/>
              </a:lnSpc>
              <a:buNone/>
            </a:pPr>
            <a:r>
              <a:rPr lang="en-US"/>
              <a:t>Multiple Layers of Encryption </a:t>
            </a:r>
          </a:p>
          <a:p>
            <a:pPr>
              <a:lnSpc>
                <a:spcPct val="100000"/>
              </a:lnSpc>
            </a:pPr>
            <a:r>
              <a:rPr lang="en-US"/>
              <a:t>The cipher text might be encrypted again using a new shift or key following the fist Caesar cipher encryption </a:t>
            </a:r>
          </a:p>
        </p:txBody>
      </p:sp>
      <p:pic>
        <p:nvPicPr>
          <p:cNvPr id="5" name="Picture 4" descr="A circular metal object with letters&#10;&#10;AI-generated content may be incorrect.">
            <a:extLst>
              <a:ext uri="{FF2B5EF4-FFF2-40B4-BE49-F238E27FC236}">
                <a16:creationId xmlns:a16="http://schemas.microsoft.com/office/drawing/2014/main" id="{56DC042F-61E7-4F55-5EC7-77358F85F141}"/>
              </a:ext>
            </a:extLst>
          </p:cNvPr>
          <p:cNvPicPr>
            <a:picLocks noChangeAspect="1"/>
          </p:cNvPicPr>
          <p:nvPr/>
        </p:nvPicPr>
        <p:blipFill>
          <a:blip r:embed="rId2">
            <a:extLst>
              <a:ext uri="{28A0092B-C50C-407E-A947-70E740481C1C}">
                <a14:useLocalDpi xmlns:a14="http://schemas.microsoft.com/office/drawing/2010/main" val="0"/>
              </a:ext>
            </a:extLst>
          </a:blip>
          <a:srcRect l="12506" r="19625" b="-2"/>
          <a:stretch/>
        </p:blipFill>
        <p:spPr>
          <a:xfrm>
            <a:off x="7306492" y="976160"/>
            <a:ext cx="4364590" cy="4469566"/>
          </a:xfrm>
          <a:prstGeom prst="rect">
            <a:avLst/>
          </a:prstGeom>
        </p:spPr>
      </p:pic>
    </p:spTree>
    <p:extLst>
      <p:ext uri="{BB962C8B-B14F-4D97-AF65-F5344CB8AC3E}">
        <p14:creationId xmlns:p14="http://schemas.microsoft.com/office/powerpoint/2010/main" val="268715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2F3E-41C8-2054-F561-8CC6458BFF53}"/>
              </a:ext>
            </a:extLst>
          </p:cNvPr>
          <p:cNvSpPr>
            <a:spLocks noGrp="1"/>
          </p:cNvSpPr>
          <p:nvPr>
            <p:ph type="title"/>
          </p:nvPr>
        </p:nvSpPr>
        <p:spPr/>
        <p:txBody>
          <a:bodyPr/>
          <a:lstStyle/>
          <a:p>
            <a:r>
              <a:rPr lang="en-US"/>
              <a:t>How could attackers break Enhanced Ceasar Cipher?(</a:t>
            </a:r>
            <a:r>
              <a:rPr lang="en-US" err="1"/>
              <a:t>jire</a:t>
            </a:r>
            <a:r>
              <a:rPr lang="en-US"/>
              <a:t>)</a:t>
            </a:r>
          </a:p>
        </p:txBody>
      </p:sp>
      <p:sp>
        <p:nvSpPr>
          <p:cNvPr id="3" name="Content Placeholder 2">
            <a:extLst>
              <a:ext uri="{FF2B5EF4-FFF2-40B4-BE49-F238E27FC236}">
                <a16:creationId xmlns:a16="http://schemas.microsoft.com/office/drawing/2014/main" id="{6AB74A24-98E3-341A-4C66-9D49D92770AE}"/>
              </a:ext>
            </a:extLst>
          </p:cNvPr>
          <p:cNvSpPr>
            <a:spLocks noGrp="1"/>
          </p:cNvSpPr>
          <p:nvPr>
            <p:ph sz="half" idx="1"/>
          </p:nvPr>
        </p:nvSpPr>
        <p:spPr/>
        <p:txBody>
          <a:bodyPr vert="horz" lIns="91440" tIns="45720" rIns="91440" bIns="45720" rtlCol="0" anchor="t">
            <a:normAutofit fontScale="92500" lnSpcReduction="10000"/>
          </a:bodyPr>
          <a:lstStyle/>
          <a:p>
            <a:r>
              <a:rPr lang="en-US"/>
              <a:t>Frequency analysis: pattern of letter can be used to deduced to shift the key</a:t>
            </a:r>
          </a:p>
          <a:p>
            <a:r>
              <a:rPr lang="en-US"/>
              <a:t>Brute-force attack: attackers can test all potential keys systematically</a:t>
            </a:r>
          </a:p>
          <a:p>
            <a:r>
              <a:rPr lang="en-US"/>
              <a:t>Known plaintext attack: common phrase can be compared with the ciphertext to deduced the encryption pattern</a:t>
            </a:r>
          </a:p>
          <a:p>
            <a:r>
              <a:rPr lang="en-US"/>
              <a:t>Vulnerable key management: stolen key/used pattern can be used to decrypt the ciphertext</a:t>
            </a:r>
          </a:p>
          <a:p>
            <a:r>
              <a:rPr lang="en-US"/>
              <a:t>Chosen ciphertext attack: attackers could input specific plaintext and observe the result for reverse-engineering</a:t>
            </a:r>
          </a:p>
          <a:p>
            <a:endParaRPr lang="en-US"/>
          </a:p>
        </p:txBody>
      </p:sp>
      <p:pic>
        <p:nvPicPr>
          <p:cNvPr id="5" name="Content Placeholder 4" descr="A key to a computer&#10;&#10;AI-generated content may be incorrect.">
            <a:extLst>
              <a:ext uri="{FF2B5EF4-FFF2-40B4-BE49-F238E27FC236}">
                <a16:creationId xmlns:a16="http://schemas.microsoft.com/office/drawing/2014/main" id="{7173FE2C-12FA-B30A-D82A-6BCD7084BB96}"/>
              </a:ext>
            </a:extLst>
          </p:cNvPr>
          <p:cNvPicPr>
            <a:picLocks noGrp="1" noChangeAspect="1"/>
          </p:cNvPicPr>
          <p:nvPr>
            <p:ph sz="half" idx="2"/>
          </p:nvPr>
        </p:nvPicPr>
        <p:blipFill>
          <a:blip r:embed="rId2"/>
          <a:stretch>
            <a:fillRect/>
          </a:stretch>
        </p:blipFill>
        <p:spPr>
          <a:xfrm>
            <a:off x="6519672" y="2281243"/>
            <a:ext cx="5158167" cy="4198186"/>
          </a:xfrm>
        </p:spPr>
      </p:pic>
    </p:spTree>
    <p:extLst>
      <p:ext uri="{BB962C8B-B14F-4D97-AF65-F5344CB8AC3E}">
        <p14:creationId xmlns:p14="http://schemas.microsoft.com/office/powerpoint/2010/main" val="2902744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AFA6-8668-AE8E-3B26-26D659DE1607}"/>
              </a:ext>
            </a:extLst>
          </p:cNvPr>
          <p:cNvSpPr>
            <a:spLocks noGrp="1"/>
          </p:cNvSpPr>
          <p:nvPr>
            <p:ph type="title"/>
          </p:nvPr>
        </p:nvSpPr>
        <p:spPr/>
        <p:txBody>
          <a:bodyPr/>
          <a:lstStyle/>
          <a:p>
            <a:r>
              <a:rPr lang="en-US"/>
              <a:t>Application Questions</a:t>
            </a:r>
          </a:p>
        </p:txBody>
      </p:sp>
      <p:sp>
        <p:nvSpPr>
          <p:cNvPr id="3" name="Content Placeholder 2">
            <a:extLst>
              <a:ext uri="{FF2B5EF4-FFF2-40B4-BE49-F238E27FC236}">
                <a16:creationId xmlns:a16="http://schemas.microsoft.com/office/drawing/2014/main" id="{D48D9D28-7B29-8AF9-E8B6-F872FCF39A9C}"/>
              </a:ext>
            </a:extLst>
          </p:cNvPr>
          <p:cNvSpPr>
            <a:spLocks noGrp="1"/>
          </p:cNvSpPr>
          <p:nvPr>
            <p:ph idx="1"/>
          </p:nvPr>
        </p:nvSpPr>
        <p:spPr>
          <a:xfrm>
            <a:off x="357337" y="1857576"/>
            <a:ext cx="11155680" cy="4734166"/>
          </a:xfrm>
        </p:spPr>
        <p:txBody>
          <a:bodyPr vert="horz" lIns="91440" tIns="45720" rIns="91440" bIns="45720" rtlCol="0" anchor="t">
            <a:normAutofit fontScale="92500" lnSpcReduction="10000"/>
          </a:bodyPr>
          <a:lstStyle/>
          <a:p>
            <a:r>
              <a:rPr lang="en-US" b="1">
                <a:ea typeface="+mn-lt"/>
                <a:cs typeface="+mn-lt"/>
              </a:rPr>
              <a:t>Which cipher would be most suitable for encrypting a short, non-sensitive message? Why?</a:t>
            </a:r>
            <a:endParaRPr lang="en-US" b="1"/>
          </a:p>
          <a:p>
            <a:pPr marL="0" indent="0">
              <a:buNone/>
            </a:pPr>
            <a:r>
              <a:rPr lang="en-US">
                <a:ea typeface="+mn-lt"/>
                <a:cs typeface="+mn-lt"/>
              </a:rPr>
              <a:t>The </a:t>
            </a:r>
            <a:r>
              <a:rPr lang="en-US">
                <a:ea typeface="open sans"/>
                <a:cs typeface="open sans"/>
              </a:rPr>
              <a:t>Alphabet Cipher is most suitable for encrypting short non-sensitive messages because it is simpler to implement. While enhanced cipher is more </a:t>
            </a:r>
            <a:r>
              <a:rPr lang="en-US">
                <a:solidFill>
                  <a:srgbClr val="000000"/>
                </a:solidFill>
                <a:ea typeface="open sans"/>
                <a:cs typeface="open sans"/>
              </a:rPr>
              <a:t>complex making it unnecessary for non-sensitive message.</a:t>
            </a:r>
            <a:endParaRPr lang="en-US">
              <a:ea typeface="open sans"/>
              <a:cs typeface="open sans"/>
            </a:endParaRPr>
          </a:p>
          <a:p>
            <a:r>
              <a:rPr lang="en-US" b="1">
                <a:ea typeface="+mn-lt"/>
                <a:cs typeface="+mn-lt"/>
              </a:rPr>
              <a:t>How could combining two or more ciphers increase the security of a message?</a:t>
            </a:r>
            <a:endParaRPr lang="en-US" b="1"/>
          </a:p>
          <a:p>
            <a:pPr marL="0" indent="0">
              <a:buNone/>
            </a:pPr>
            <a:r>
              <a:rPr lang="en-US">
                <a:ea typeface="+mn-lt"/>
                <a:cs typeface="+mn-lt"/>
              </a:rPr>
              <a:t>Combining two ciphers to an already encrypted message, increase the security of the message because it makes it harder for threat actors to decrypt the message by adding more complicated steps to decryption</a:t>
            </a:r>
          </a:p>
          <a:p>
            <a:r>
              <a:rPr lang="en-US" b="1">
                <a:ea typeface="+mn-lt"/>
                <a:cs typeface="+mn-lt"/>
              </a:rPr>
              <a:t>What are some real-world scenarios where classical ciphers like these might still be useful?</a:t>
            </a:r>
            <a:endParaRPr lang="en-US" b="1"/>
          </a:p>
          <a:p>
            <a:pPr marL="0" indent="0">
              <a:buNone/>
            </a:pPr>
            <a:r>
              <a:rPr lang="en-US">
                <a:ea typeface="+mn-lt"/>
                <a:cs typeface="+mn-lt"/>
              </a:rPr>
              <a:t>Classical ciphers are useful in educational settings to teach basic cryptography concepts and in legacy systems that require compatibility with older encryption methods. They can also be employed for lightweight encryption in low-resource environments or for non-critical data protection.</a:t>
            </a:r>
          </a:p>
          <a:p>
            <a:r>
              <a:rPr lang="en-US" b="1">
                <a:ea typeface="+mn-lt"/>
                <a:cs typeface="+mn-lt"/>
              </a:rPr>
              <a:t>Why are classical ciphers no longer considered secure for modern communication?</a:t>
            </a:r>
            <a:endParaRPr lang="en-US" b="1"/>
          </a:p>
          <a:p>
            <a:pPr marL="0" indent="0">
              <a:buNone/>
            </a:pPr>
            <a:r>
              <a:rPr lang="en-US">
                <a:ea typeface="+mn-lt"/>
                <a:cs typeface="+mn-lt"/>
              </a:rPr>
              <a:t>Classical ciphers are no longer secure because they can be easily broken using modern cryptanalysis techniques and powerful computing. Their simple algorithms, like substitution and transposition, make them vulnerable to brute-force attacks and rapid decryption, rendering them inadequate for protecting sensitive data today.</a:t>
            </a:r>
            <a:endParaRPr lang="en-US" b="1"/>
          </a:p>
          <a:p>
            <a:endParaRPr lang="en-US"/>
          </a:p>
        </p:txBody>
      </p:sp>
    </p:spTree>
    <p:extLst>
      <p:ext uri="{BB962C8B-B14F-4D97-AF65-F5344CB8AC3E}">
        <p14:creationId xmlns:p14="http://schemas.microsoft.com/office/powerpoint/2010/main" val="808098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7747-76E7-13A4-8465-7A9E6629F27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882D5BC-34F8-83DF-FBD5-C33570F870E8}"/>
              </a:ext>
            </a:extLst>
          </p:cNvPr>
          <p:cNvSpPr>
            <a:spLocks noGrp="1"/>
          </p:cNvSpPr>
          <p:nvPr>
            <p:ph idx="1"/>
          </p:nvPr>
        </p:nvSpPr>
        <p:spPr/>
        <p:txBody>
          <a:bodyPr vert="horz" lIns="91440" tIns="45720" rIns="91440" bIns="45720" rtlCol="0" anchor="t">
            <a:normAutofit/>
          </a:bodyPr>
          <a:lstStyle/>
          <a:p>
            <a:endParaRPr lang="en-US"/>
          </a:p>
          <a:p>
            <a:r>
              <a:rPr lang="en-US" err="1">
                <a:latin typeface="Bierstadt"/>
              </a:rPr>
              <a:t>CodeHS</a:t>
            </a:r>
            <a:r>
              <a:rPr lang="en-US">
                <a:latin typeface="Bierstadt"/>
              </a:rPr>
              <a:t>. (n.d.). Learn coding with CodeHS. CodeHS. https://codehs.com</a:t>
            </a:r>
            <a:endParaRPr lang="en-US" dirty="0">
              <a:latin typeface="Bierstadt"/>
            </a:endParaRPr>
          </a:p>
          <a:p>
            <a:r>
              <a:rPr lang="en-US" dirty="0">
                <a:latin typeface="Bierstadt"/>
              </a:rPr>
              <a:t>Smith, J. (2020). Cryptography and ciphers: A beginner's guide (2nd ed.). Cengage Learning.</a:t>
            </a:r>
          </a:p>
          <a:p>
            <a:endParaRPr lang="en-US" dirty="0">
              <a:latin typeface="Bierstadt"/>
            </a:endParaRPr>
          </a:p>
          <a:p>
            <a:endParaRPr lang="en-US" dirty="0"/>
          </a:p>
        </p:txBody>
      </p:sp>
    </p:spTree>
    <p:extLst>
      <p:ext uri="{BB962C8B-B14F-4D97-AF65-F5344CB8AC3E}">
        <p14:creationId xmlns:p14="http://schemas.microsoft.com/office/powerpoint/2010/main" val="862898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81B0-F6C2-18AC-5DBC-675E2AEC900D}"/>
              </a:ext>
            </a:extLst>
          </p:cNvPr>
          <p:cNvSpPr>
            <a:spLocks noGrp="1"/>
          </p:cNvSpPr>
          <p:nvPr>
            <p:ph type="title"/>
          </p:nvPr>
        </p:nvSpPr>
        <p:spPr>
          <a:xfrm>
            <a:off x="521208" y="690861"/>
            <a:ext cx="11155680" cy="1463040"/>
          </a:xfrm>
        </p:spPr>
        <p:txBody>
          <a:bodyPr/>
          <a:lstStyle/>
          <a:p>
            <a:r>
              <a:rPr lang="en-US"/>
              <a:t>Enhanced Cipher brief summary (Hamza)</a:t>
            </a:r>
            <a:endParaRPr lang="en-US">
              <a:latin typeface="Bierstadt"/>
              <a:cs typeface="Times New Roman"/>
            </a:endParaRPr>
          </a:p>
        </p:txBody>
      </p:sp>
      <p:sp>
        <p:nvSpPr>
          <p:cNvPr id="3" name="Content Placeholder 2">
            <a:extLst>
              <a:ext uri="{FF2B5EF4-FFF2-40B4-BE49-F238E27FC236}">
                <a16:creationId xmlns:a16="http://schemas.microsoft.com/office/drawing/2014/main" id="{0EEC7C0E-40B0-3F71-F899-7E657C8C4014}"/>
              </a:ext>
            </a:extLst>
          </p:cNvPr>
          <p:cNvSpPr>
            <a:spLocks noGrp="1"/>
          </p:cNvSpPr>
          <p:nvPr>
            <p:ph idx="1"/>
          </p:nvPr>
        </p:nvSpPr>
        <p:spPr>
          <a:xfrm>
            <a:off x="521208" y="1572192"/>
            <a:ext cx="11428849" cy="5291328"/>
          </a:xfrm>
        </p:spPr>
        <p:txBody>
          <a:bodyPr vert="horz" lIns="91440" tIns="45720" rIns="91440" bIns="45720" rtlCol="0" anchor="t">
            <a:normAutofit fontScale="77500" lnSpcReduction="20000"/>
          </a:bodyPr>
          <a:lstStyle/>
          <a:p>
            <a:r>
              <a:rPr lang="en-US"/>
              <a:t>Encryption is the process of securing sensitive information and data by transforming it into </a:t>
            </a:r>
            <a:r>
              <a:rPr lang="en-US">
                <a:ea typeface="+mn-lt"/>
                <a:cs typeface="+mn-lt"/>
              </a:rPr>
              <a:t>converting it into ciphertext by  using substitution</a:t>
            </a:r>
            <a:r>
              <a:rPr lang="en-US"/>
              <a:t> and </a:t>
            </a:r>
            <a:r>
              <a:rPr lang="en-US">
                <a:ea typeface="+mn-lt"/>
                <a:cs typeface="+mn-lt"/>
              </a:rPr>
              <a:t>complex algorithms. This makes sure that only the intended receiver with the </a:t>
            </a:r>
            <a:r>
              <a:rPr lang="en-US"/>
              <a:t>correct key</a:t>
            </a:r>
            <a:r>
              <a:rPr lang="en-US">
                <a:ea typeface="+mn-lt"/>
                <a:cs typeface="+mn-lt"/>
              </a:rPr>
              <a:t> can decrypt the sensitive information.</a:t>
            </a:r>
            <a:endParaRPr lang="en-US"/>
          </a:p>
          <a:p>
            <a:pPr marL="0" indent="0">
              <a:buNone/>
            </a:pPr>
            <a:r>
              <a:rPr lang="en-US">
                <a:ea typeface="+mn-lt"/>
                <a:cs typeface="+mn-lt"/>
              </a:rPr>
              <a:t>Strengths:</a:t>
            </a:r>
          </a:p>
          <a:p>
            <a:pPr marL="285750" indent="-285750"/>
            <a:r>
              <a:rPr lang="en-US">
                <a:ea typeface="+mn-lt"/>
                <a:cs typeface="+mn-lt"/>
              </a:rPr>
              <a:t>Data Security </a:t>
            </a:r>
            <a:endParaRPr lang="en-US"/>
          </a:p>
          <a:p>
            <a:pPr marL="285750" indent="-285750"/>
            <a:r>
              <a:rPr lang="en-US">
                <a:ea typeface="+mn-lt"/>
                <a:cs typeface="+mn-lt"/>
              </a:rPr>
              <a:t>Privacy </a:t>
            </a:r>
            <a:endParaRPr lang="en-US"/>
          </a:p>
          <a:p>
            <a:pPr marL="285750" indent="-285750"/>
            <a:r>
              <a:rPr lang="en-US">
                <a:ea typeface="+mn-lt"/>
                <a:cs typeface="+mn-lt"/>
              </a:rPr>
              <a:t>Data integrity </a:t>
            </a:r>
            <a:endParaRPr lang="en-US"/>
          </a:p>
          <a:p>
            <a:pPr marL="285750" indent="-285750"/>
            <a:r>
              <a:rPr lang="en-US">
                <a:ea typeface="+mn-lt"/>
                <a:cs typeface="+mn-lt"/>
              </a:rPr>
              <a:t>Authentication</a:t>
            </a:r>
            <a:endParaRPr lang="en-US"/>
          </a:p>
          <a:p>
            <a:pPr marL="0" indent="0">
              <a:buNone/>
            </a:pPr>
            <a:r>
              <a:rPr lang="en-US">
                <a:ea typeface="+mn-lt"/>
                <a:cs typeface="+mn-lt"/>
              </a:rPr>
              <a:t>Weakness:</a:t>
            </a:r>
          </a:p>
          <a:p>
            <a:pPr>
              <a:buFont typeface="Arial"/>
              <a:buChar char="•"/>
            </a:pPr>
            <a:r>
              <a:rPr lang="en-US" sz="1900">
                <a:ea typeface="+mn-lt"/>
                <a:cs typeface="+mn-lt"/>
              </a:rPr>
              <a:t>Complexity: it can be challenging to implement/requires significant computational skills</a:t>
            </a:r>
          </a:p>
          <a:p>
            <a:pPr>
              <a:buFont typeface="Arial"/>
              <a:buChar char="•"/>
            </a:pPr>
            <a:r>
              <a:rPr lang="en-US" sz="1900">
                <a:ea typeface="+mn-lt"/>
                <a:cs typeface="+mn-lt"/>
              </a:rPr>
              <a:t>Key management: managing encryption keys can be difficult</a:t>
            </a:r>
          </a:p>
          <a:p>
            <a:pPr>
              <a:buFont typeface="Arial"/>
              <a:buChar char="•"/>
            </a:pPr>
            <a:r>
              <a:rPr lang="en-US" sz="1900">
                <a:ea typeface="+mn-lt"/>
                <a:cs typeface="+mn-lt"/>
              </a:rPr>
              <a:t>Susceptibility to attack: vulnerability in key storage can lead to security breaches</a:t>
            </a:r>
          </a:p>
          <a:p>
            <a:pPr>
              <a:buFont typeface="Arial"/>
              <a:buChar char="•"/>
            </a:pPr>
            <a:r>
              <a:rPr lang="en-US" sz="1900">
                <a:ea typeface="+mn-lt"/>
                <a:cs typeface="+mn-lt"/>
              </a:rPr>
              <a:t>Performance: higher level encryption can slow down system performance</a:t>
            </a:r>
          </a:p>
          <a:p>
            <a:pPr>
              <a:buFont typeface="Arial"/>
              <a:buChar char="•"/>
            </a:pPr>
            <a:endParaRPr lang="en-US" sz="1900">
              <a:ea typeface="+mn-lt"/>
              <a:cs typeface="+mn-lt"/>
            </a:endParaRPr>
          </a:p>
          <a:p>
            <a:pPr marL="0" indent="0">
              <a:buNone/>
            </a:pPr>
            <a:r>
              <a:rPr lang="en-US">
                <a:ea typeface="+mn-lt"/>
                <a:cs typeface="+mn-lt"/>
              </a:rPr>
              <a:t>Historical or modern applications: </a:t>
            </a:r>
          </a:p>
          <a:p>
            <a:pPr marL="0" indent="0">
              <a:buNone/>
            </a:pPr>
            <a:r>
              <a:rPr lang="en-US">
                <a:ea typeface="+mn-lt"/>
                <a:cs typeface="+mn-lt"/>
              </a:rPr>
              <a:t>Enhanced Cipher has been used for ages in protecting sensitive information it evolved from simple code changes to complex encryption algorithms. during war times messages were encrypted to protect sensitive information to ensure the message gets to and read by intended receiver. In todays time encryption is being widely used in everyday online tasks.  AES (Advanced Encryption Standard)  encryption is used to  secure online banking, messaging, and government data.</a:t>
            </a:r>
            <a:endParaRPr lang="en-US"/>
          </a:p>
          <a:p>
            <a:pPr marL="0" indent="0">
              <a:buNone/>
            </a:pPr>
            <a:endParaRPr lang="en-US"/>
          </a:p>
        </p:txBody>
      </p:sp>
    </p:spTree>
    <p:extLst>
      <p:ext uri="{BB962C8B-B14F-4D97-AF65-F5344CB8AC3E}">
        <p14:creationId xmlns:p14="http://schemas.microsoft.com/office/powerpoint/2010/main" val="1390508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C3DBD-A09A-9DA9-2629-5EC11F29508A}"/>
              </a:ext>
            </a:extLst>
          </p:cNvPr>
          <p:cNvSpPr>
            <a:spLocks noGrp="1"/>
          </p:cNvSpPr>
          <p:nvPr>
            <p:ph type="title"/>
          </p:nvPr>
        </p:nvSpPr>
        <p:spPr>
          <a:xfrm>
            <a:off x="537773" y="591886"/>
            <a:ext cx="5020056" cy="2459736"/>
          </a:xfrm>
        </p:spPr>
        <p:txBody>
          <a:bodyPr/>
          <a:lstStyle/>
          <a:p>
            <a:r>
              <a:rPr lang="en-US"/>
              <a:t>How Does Enhanced Caesar Cipher Work?(Teron)</a:t>
            </a:r>
          </a:p>
        </p:txBody>
      </p:sp>
      <p:sp>
        <p:nvSpPr>
          <p:cNvPr id="3" name="Content Placeholder 2">
            <a:extLst>
              <a:ext uri="{FF2B5EF4-FFF2-40B4-BE49-F238E27FC236}">
                <a16:creationId xmlns:a16="http://schemas.microsoft.com/office/drawing/2014/main" id="{C5FC051A-AB6A-00AF-3FEF-85A625B91033}"/>
              </a:ext>
            </a:extLst>
          </p:cNvPr>
          <p:cNvSpPr>
            <a:spLocks noGrp="1"/>
          </p:cNvSpPr>
          <p:nvPr>
            <p:ph idx="1"/>
          </p:nvPr>
        </p:nvSpPr>
        <p:spPr/>
        <p:txBody>
          <a:bodyPr vert="horz" lIns="91440" tIns="45720" rIns="91440" bIns="45720" rtlCol="0" anchor="t">
            <a:normAutofit/>
          </a:bodyPr>
          <a:lstStyle/>
          <a:p>
            <a:r>
              <a:rPr lang="en-US">
                <a:ea typeface="+mn-lt"/>
                <a:cs typeface="+mn-lt"/>
              </a:rPr>
              <a:t>The Enhanced Caesar Cipher encrypts a message by shifting each letter in the plaintext by a varying amount, based on a key. </a:t>
            </a:r>
          </a:p>
          <a:p>
            <a:r>
              <a:rPr lang="en-US">
                <a:ea typeface="+mn-lt"/>
                <a:cs typeface="+mn-lt"/>
              </a:rPr>
              <a:t>The key dictates different shifts for each letter, making the encryption more complex. To decrypt the message, the receiver uses the same key to reverse the shifts and restore the original message.</a:t>
            </a:r>
            <a:endParaRPr lang="en-US"/>
          </a:p>
        </p:txBody>
      </p:sp>
      <p:sp>
        <p:nvSpPr>
          <p:cNvPr id="4" name="Text Placeholder 3">
            <a:extLst>
              <a:ext uri="{FF2B5EF4-FFF2-40B4-BE49-F238E27FC236}">
                <a16:creationId xmlns:a16="http://schemas.microsoft.com/office/drawing/2014/main" id="{2F5A44F9-A1DB-E962-36B2-62825E1457B4}"/>
              </a:ext>
            </a:extLst>
          </p:cNvPr>
          <p:cNvSpPr>
            <a:spLocks noGrp="1"/>
          </p:cNvSpPr>
          <p:nvPr>
            <p:ph type="body" sz="half" idx="2"/>
          </p:nvPr>
        </p:nvSpPr>
        <p:spPr>
          <a:xfrm>
            <a:off x="537773" y="3255044"/>
            <a:ext cx="5020056" cy="3289675"/>
          </a:xfrm>
        </p:spPr>
        <p:txBody>
          <a:bodyPr vert="horz" lIns="91440" tIns="45720" rIns="91440" bIns="45720" rtlCol="0" anchor="t">
            <a:normAutofit lnSpcReduction="10000"/>
          </a:bodyPr>
          <a:lstStyle/>
          <a:p>
            <a:pPr marL="342900" indent="-342900">
              <a:buChar char="•"/>
            </a:pPr>
            <a:r>
              <a:rPr lang="en-US" i="0">
                <a:ea typeface="+mn-lt"/>
                <a:cs typeface="+mn-lt"/>
              </a:rPr>
              <a:t>An Enhanced Caesar Cipher is a type of encryption method that builds on the basic Caesar Cipher by adding extra complexity. </a:t>
            </a:r>
          </a:p>
          <a:p>
            <a:pPr marL="342900" indent="-342900">
              <a:buChar char="•"/>
            </a:pPr>
            <a:r>
              <a:rPr lang="en-US" i="0">
                <a:ea typeface="+mn-lt"/>
                <a:cs typeface="+mn-lt"/>
              </a:rPr>
              <a:t>An Enhanced Caesar Cipher improves on the basic version by varying the shift for each letter, rather than applying a fixed shift to all letters in the message.</a:t>
            </a:r>
            <a:endParaRPr lang="en-US" i="0"/>
          </a:p>
        </p:txBody>
      </p:sp>
    </p:spTree>
    <p:extLst>
      <p:ext uri="{BB962C8B-B14F-4D97-AF65-F5344CB8AC3E}">
        <p14:creationId xmlns:p14="http://schemas.microsoft.com/office/powerpoint/2010/main" val="801903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7B65-2E07-1CDB-5FA1-8CB4BF319762}"/>
              </a:ext>
            </a:extLst>
          </p:cNvPr>
          <p:cNvSpPr>
            <a:spLocks noGrp="1"/>
          </p:cNvSpPr>
          <p:nvPr>
            <p:ph type="title"/>
          </p:nvPr>
        </p:nvSpPr>
        <p:spPr/>
        <p:txBody>
          <a:bodyPr/>
          <a:lstStyle/>
          <a:p>
            <a:r>
              <a:rPr lang="en-US"/>
              <a:t>Code HS </a:t>
            </a:r>
            <a:r>
              <a:rPr lang="en-US">
                <a:ea typeface="+mj-lt"/>
                <a:cs typeface="+mj-lt"/>
              </a:rPr>
              <a:t>Enhanced Cipher </a:t>
            </a:r>
            <a:r>
              <a:rPr lang="en-US">
                <a:latin typeface="Bierstadt"/>
                <a:ea typeface="Open Sans"/>
                <a:cs typeface="Open Sans"/>
              </a:rPr>
              <a:t>Result</a:t>
            </a:r>
            <a:r>
              <a:rPr lang="en-US"/>
              <a:t> (Hamza)</a:t>
            </a:r>
          </a:p>
        </p:txBody>
      </p:sp>
      <p:sp>
        <p:nvSpPr>
          <p:cNvPr id="3" name="Content Placeholder 2">
            <a:extLst>
              <a:ext uri="{FF2B5EF4-FFF2-40B4-BE49-F238E27FC236}">
                <a16:creationId xmlns:a16="http://schemas.microsoft.com/office/drawing/2014/main" id="{E732555D-8FF7-589E-E14E-4B0BE98286A4}"/>
              </a:ext>
            </a:extLst>
          </p:cNvPr>
          <p:cNvSpPr>
            <a:spLocks noGrp="1"/>
          </p:cNvSpPr>
          <p:nvPr>
            <p:ph idx="1"/>
          </p:nvPr>
        </p:nvSpPr>
        <p:spPr>
          <a:xfrm>
            <a:off x="518160" y="1969008"/>
            <a:ext cx="11155680" cy="3767328"/>
          </a:xfrm>
        </p:spPr>
        <p:txBody>
          <a:bodyPr vert="horz" lIns="91440" tIns="45720" rIns="91440" bIns="45720" rtlCol="0" anchor="t">
            <a:normAutofit fontScale="92500" lnSpcReduction="20000"/>
          </a:bodyPr>
          <a:lstStyle/>
          <a:p>
            <a:pPr marL="0" indent="0">
              <a:buNone/>
            </a:pPr>
            <a:r>
              <a:rPr lang="en-US" dirty="0"/>
              <a:t>Encrypted:</a:t>
            </a:r>
          </a:p>
          <a:p>
            <a:pPr marL="0" indent="0">
              <a:buNone/>
            </a:pPr>
            <a:r>
              <a:rPr lang="en-US" dirty="0">
                <a:ea typeface="+mn-lt"/>
                <a:cs typeface="+mn-lt"/>
              </a:rPr>
              <a:t>hp </a:t>
            </a:r>
            <a:r>
              <a:rPr lang="en-US" dirty="0" err="1">
                <a:ea typeface="+mn-lt"/>
                <a:cs typeface="+mn-lt"/>
              </a:rPr>
              <a:t>whhp</a:t>
            </a:r>
            <a:r>
              <a:rPr lang="en-US" dirty="0">
                <a:ea typeface="+mn-lt"/>
                <a:cs typeface="+mn-lt"/>
              </a:rPr>
              <a:t> </a:t>
            </a:r>
            <a:r>
              <a:rPr lang="en-US" dirty="0" err="1">
                <a:ea typeface="+mn-lt"/>
                <a:cs typeface="+mn-lt"/>
              </a:rPr>
              <a:t>hkw</a:t>
            </a:r>
            <a:r>
              <a:rPr lang="en-US" dirty="0">
                <a:ea typeface="+mn-lt"/>
                <a:cs typeface="+mn-lt"/>
              </a:rPr>
              <a:t> wd </a:t>
            </a:r>
            <a:r>
              <a:rPr lang="en-US" dirty="0" err="1">
                <a:ea typeface="+mn-lt"/>
                <a:cs typeface="+mn-lt"/>
              </a:rPr>
              <a:t>hqwudqfh</a:t>
            </a:r>
            <a:r>
              <a:rPr lang="en-US" dirty="0">
                <a:ea typeface="+mn-lt"/>
                <a:cs typeface="+mn-lt"/>
              </a:rPr>
              <a:t> </a:t>
            </a:r>
            <a:r>
              <a:rPr lang="en-US" dirty="0" err="1">
                <a:ea typeface="+mn-lt"/>
                <a:cs typeface="+mn-lt"/>
              </a:rPr>
              <a:t>kruwq</a:t>
            </a:r>
            <a:r>
              <a:rPr lang="en-US" dirty="0">
                <a:ea typeface="+mn-lt"/>
                <a:cs typeface="+mn-lt"/>
              </a:rPr>
              <a:t> </a:t>
            </a:r>
            <a:r>
              <a:rPr lang="en-US" dirty="0" err="1">
                <a:ea typeface="+mn-lt"/>
                <a:cs typeface="+mn-lt"/>
              </a:rPr>
              <a:t>hkw</a:t>
            </a:r>
            <a:r>
              <a:rPr lang="en-US" dirty="0">
                <a:ea typeface="+mn-lt"/>
                <a:cs typeface="+mn-lt"/>
              </a:rPr>
              <a:t> </a:t>
            </a:r>
            <a:r>
              <a:rPr lang="en-US" dirty="0" err="1">
                <a:ea typeface="+mn-lt"/>
                <a:cs typeface="+mn-lt"/>
              </a:rPr>
              <a:t>ir</a:t>
            </a:r>
            <a:r>
              <a:rPr lang="en-US" dirty="0">
                <a:ea typeface="+mn-lt"/>
                <a:cs typeface="+mn-lt"/>
              </a:rPr>
              <a:t> </a:t>
            </a:r>
            <a:r>
              <a:rPr lang="en-US" dirty="0" err="1">
                <a:ea typeface="+mn-lt"/>
                <a:cs typeface="+mn-lt"/>
              </a:rPr>
              <a:t>uiwhd</a:t>
            </a:r>
            <a:r>
              <a:rPr lang="en-US" dirty="0">
                <a:ea typeface="+mn-lt"/>
                <a:cs typeface="+mn-lt"/>
              </a:rPr>
              <a:t> </a:t>
            </a:r>
            <a:r>
              <a:rPr lang="en-US" dirty="0" err="1">
                <a:ea typeface="+mn-lt"/>
                <a:cs typeface="+mn-lt"/>
              </a:rPr>
              <a:t>ofkrrv</a:t>
            </a:r>
            <a:r>
              <a:rPr lang="en-US" dirty="0">
                <a:ea typeface="+mn-lt"/>
                <a:cs typeface="+mn-lt"/>
              </a:rPr>
              <a:t> </a:t>
            </a:r>
            <a:r>
              <a:rPr lang="en-US" dirty="0" err="1">
                <a:ea typeface="+mn-lt"/>
                <a:cs typeface="+mn-lt"/>
              </a:rPr>
              <a:t>vodvf</a:t>
            </a:r>
            <a:r>
              <a:rPr lang="en-US" dirty="0">
                <a:ea typeface="+mn-lt"/>
                <a:cs typeface="+mn-lt"/>
              </a:rPr>
              <a:t> </a:t>
            </a:r>
            <a:r>
              <a:rPr lang="en-US" dirty="0" err="1">
                <a:ea typeface="+mn-lt"/>
                <a:cs typeface="+mn-lt"/>
              </a:rPr>
              <a:t>vkbvlfs</a:t>
            </a:r>
            <a:endParaRPr lang="en-US" dirty="0"/>
          </a:p>
          <a:p>
            <a:pPr marL="0" indent="0">
              <a:buNone/>
            </a:pPr>
            <a:r>
              <a:rPr lang="en-US" dirty="0"/>
              <a:t>Decrypted text:</a:t>
            </a:r>
          </a:p>
          <a:p>
            <a:r>
              <a:rPr lang="en-US" dirty="0"/>
              <a:t>Meet me at the entrance north of the school after physics class</a:t>
            </a:r>
          </a:p>
          <a:p>
            <a:pPr>
              <a:buNone/>
            </a:pPr>
            <a:r>
              <a:rPr lang="en-US" dirty="0">
                <a:ea typeface="+mn-lt"/>
                <a:cs typeface="+mn-lt"/>
              </a:rPr>
              <a:t>Decryption Process:</a:t>
            </a:r>
          </a:p>
          <a:p>
            <a:pPr marL="342900" indent="-342900">
              <a:buFont typeface="+mj-lt"/>
              <a:buAutoNum type="arabicPeriod"/>
            </a:pPr>
            <a:r>
              <a:rPr lang="en-US" dirty="0">
                <a:ea typeface="+mn-lt"/>
                <a:cs typeface="+mn-lt"/>
              </a:rPr>
              <a:t>Put each word in pair (hp </a:t>
            </a:r>
            <a:r>
              <a:rPr lang="en-US" dirty="0" err="1">
                <a:ea typeface="+mn-lt"/>
                <a:cs typeface="+mn-lt"/>
              </a:rPr>
              <a:t>whhp</a:t>
            </a:r>
            <a:r>
              <a:rPr lang="en-US" dirty="0">
                <a:ea typeface="+mn-lt"/>
                <a:cs typeface="+mn-lt"/>
              </a:rPr>
              <a:t>)</a:t>
            </a:r>
          </a:p>
          <a:p>
            <a:pPr marL="342900" indent="-342900">
              <a:buFont typeface="+mj-lt"/>
              <a:buAutoNum type="arabicPeriod"/>
            </a:pPr>
            <a:r>
              <a:rPr lang="en-US" dirty="0">
                <a:ea typeface="+mn-lt"/>
                <a:cs typeface="+mn-lt"/>
              </a:rPr>
              <a:t>Flip each pair of words (</a:t>
            </a:r>
            <a:r>
              <a:rPr lang="en-US" dirty="0" err="1">
                <a:ea typeface="+mn-lt"/>
                <a:cs typeface="+mn-lt"/>
              </a:rPr>
              <a:t>whhp</a:t>
            </a:r>
            <a:r>
              <a:rPr lang="en-US" dirty="0">
                <a:ea typeface="+mn-lt"/>
                <a:cs typeface="+mn-lt"/>
              </a:rPr>
              <a:t> hp)</a:t>
            </a:r>
          </a:p>
          <a:p>
            <a:pPr marL="342900" indent="-342900">
              <a:buFont typeface="+mj-lt"/>
              <a:buAutoNum type="arabicPeriod"/>
            </a:pPr>
            <a:r>
              <a:rPr lang="en-US" dirty="0">
                <a:ea typeface="+mn-lt"/>
                <a:cs typeface="+mn-lt"/>
              </a:rPr>
              <a:t>Swap first and last letter (</a:t>
            </a:r>
            <a:r>
              <a:rPr lang="en-US" dirty="0" err="1">
                <a:ea typeface="+mn-lt"/>
                <a:cs typeface="+mn-lt"/>
              </a:rPr>
              <a:t>phhw</a:t>
            </a:r>
            <a:r>
              <a:rPr lang="en-US" dirty="0">
                <a:ea typeface="+mn-lt"/>
                <a:cs typeface="+mn-lt"/>
              </a:rPr>
              <a:t> </a:t>
            </a:r>
            <a:r>
              <a:rPr lang="en-US" dirty="0" err="1">
                <a:ea typeface="+mn-lt"/>
                <a:cs typeface="+mn-lt"/>
              </a:rPr>
              <a:t>ph</a:t>
            </a:r>
            <a:r>
              <a:rPr lang="en-US" dirty="0">
                <a:ea typeface="+mn-lt"/>
                <a:cs typeface="+mn-lt"/>
              </a:rPr>
              <a:t>)</a:t>
            </a:r>
          </a:p>
          <a:p>
            <a:pPr marL="342900" indent="-342900">
              <a:buFont typeface="+mj-lt"/>
              <a:buAutoNum type="arabicPeriod"/>
            </a:pPr>
            <a:r>
              <a:rPr lang="en-US" dirty="0">
                <a:ea typeface="+mn-lt"/>
                <a:cs typeface="+mn-lt"/>
              </a:rPr>
              <a:t>Go back 3 letters in the alphabet (meet me)</a:t>
            </a:r>
          </a:p>
          <a:p>
            <a:pPr marL="0" indent="0">
              <a:buNone/>
            </a:pPr>
            <a:r>
              <a:rPr lang="en-US" dirty="0">
                <a:ea typeface="+mn-lt"/>
                <a:cs typeface="+mn-lt"/>
              </a:rPr>
              <a:t>A B C D E F G H I J K L M N O P Q R S T U W X Y Z </a:t>
            </a:r>
          </a:p>
          <a:p>
            <a:pPr marL="342900" indent="-342900">
              <a:buFont typeface="+mj-lt"/>
              <a:buAutoNum type="arabicPeriod"/>
            </a:pPr>
            <a:endParaRPr lang="en-US" dirty="0"/>
          </a:p>
        </p:txBody>
      </p:sp>
    </p:spTree>
    <p:extLst>
      <p:ext uri="{BB962C8B-B14F-4D97-AF65-F5344CB8AC3E}">
        <p14:creationId xmlns:p14="http://schemas.microsoft.com/office/powerpoint/2010/main" val="3046420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2AD6-323D-67A3-FE39-3EEA005B40F1}"/>
              </a:ext>
            </a:extLst>
          </p:cNvPr>
          <p:cNvSpPr>
            <a:spLocks noGrp="1"/>
          </p:cNvSpPr>
          <p:nvPr>
            <p:ph type="title"/>
          </p:nvPr>
        </p:nvSpPr>
        <p:spPr/>
        <p:txBody>
          <a:bodyPr>
            <a:normAutofit/>
          </a:bodyPr>
          <a:lstStyle/>
          <a:p>
            <a:r>
              <a:rPr lang="en-US" sz="2800">
                <a:ea typeface="Times New Roman" panose="02020603050405020304" pitchFamily="18" charset="0"/>
              </a:rPr>
              <a:t>E</a:t>
            </a:r>
            <a:r>
              <a:rPr lang="en-US" sz="2800">
                <a:effectLst/>
                <a:ea typeface="Times New Roman" panose="02020603050405020304" pitchFamily="18" charset="0"/>
              </a:rPr>
              <a:t>ncryption and Decryption process</a:t>
            </a:r>
            <a:r>
              <a:rPr lang="en-US" sz="2800">
                <a:ea typeface="Times New Roman" panose="02020603050405020304" pitchFamily="18" charset="0"/>
              </a:rPr>
              <a:t>(</a:t>
            </a:r>
            <a:r>
              <a:rPr lang="en-US" sz="2800" err="1">
                <a:ea typeface="Times New Roman" panose="02020603050405020304" pitchFamily="18" charset="0"/>
              </a:rPr>
              <a:t>jire</a:t>
            </a:r>
            <a:r>
              <a:rPr lang="en-US" sz="2800">
                <a:ea typeface="Times New Roman" panose="02020603050405020304" pitchFamily="18" charset="0"/>
              </a:rPr>
              <a:t>)</a:t>
            </a:r>
            <a:endParaRPr lang="en-US" sz="2800"/>
          </a:p>
        </p:txBody>
      </p:sp>
      <p:sp>
        <p:nvSpPr>
          <p:cNvPr id="3" name="Content Placeholder 2">
            <a:extLst>
              <a:ext uri="{FF2B5EF4-FFF2-40B4-BE49-F238E27FC236}">
                <a16:creationId xmlns:a16="http://schemas.microsoft.com/office/drawing/2014/main" id="{D4BAE6DB-3C50-8278-906B-FD11E27DF452}"/>
              </a:ext>
            </a:extLst>
          </p:cNvPr>
          <p:cNvSpPr>
            <a:spLocks noGrp="1"/>
          </p:cNvSpPr>
          <p:nvPr>
            <p:ph idx="1"/>
          </p:nvPr>
        </p:nvSpPr>
        <p:spPr/>
        <p:txBody>
          <a:bodyPr vert="horz" lIns="91440" tIns="45720" rIns="91440" bIns="45720" rtlCol="0" anchor="t">
            <a:normAutofit/>
          </a:bodyPr>
          <a:lstStyle/>
          <a:p>
            <a:r>
              <a:rPr lang="en-US"/>
              <a:t>Encryption can be defined as the process of converting a plaintext into an unreadable(ciphertext) with the help of an algorithm and encryption key to protect unauthorized access into the text(confidentiality)</a:t>
            </a:r>
          </a:p>
          <a:p>
            <a:r>
              <a:rPr lang="en-US"/>
              <a:t>Decryption is the reverse process of encryption. That is the process of converting the ciphertext into the plaintext.</a:t>
            </a:r>
          </a:p>
        </p:txBody>
      </p:sp>
    </p:spTree>
    <p:extLst>
      <p:ext uri="{BB962C8B-B14F-4D97-AF65-F5344CB8AC3E}">
        <p14:creationId xmlns:p14="http://schemas.microsoft.com/office/powerpoint/2010/main" val="4002180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58D9-8B53-336A-E208-EEF8D9CA9D98}"/>
              </a:ext>
            </a:extLst>
          </p:cNvPr>
          <p:cNvSpPr>
            <a:spLocks noGrp="1"/>
          </p:cNvSpPr>
          <p:nvPr>
            <p:ph type="title"/>
          </p:nvPr>
        </p:nvSpPr>
        <p:spPr/>
        <p:txBody>
          <a:bodyPr/>
          <a:lstStyle/>
          <a:p>
            <a:r>
              <a:rPr lang="en-US"/>
              <a:t>Strengths Of The Enhanced Caesar Cipher</a:t>
            </a:r>
          </a:p>
        </p:txBody>
      </p:sp>
      <p:pic>
        <p:nvPicPr>
          <p:cNvPr id="5" name="Picture Placeholder 4" descr="A combination lock and combination lock&#10;&#10;AI-generated content may be incorrect.">
            <a:extLst>
              <a:ext uri="{FF2B5EF4-FFF2-40B4-BE49-F238E27FC236}">
                <a16:creationId xmlns:a16="http://schemas.microsoft.com/office/drawing/2014/main" id="{7B218A1F-EE8E-C594-DBD9-1AFB6C42F4A2}"/>
              </a:ext>
            </a:extLst>
          </p:cNvPr>
          <p:cNvPicPr>
            <a:picLocks noGrp="1" noChangeAspect="1"/>
          </p:cNvPicPr>
          <p:nvPr>
            <p:ph type="pic" idx="1"/>
          </p:nvPr>
        </p:nvPicPr>
        <p:blipFill>
          <a:blip r:embed="rId2"/>
          <a:srcRect l="834" r="834"/>
          <a:stretch/>
        </p:blipFill>
        <p:spPr>
          <a:xfrm>
            <a:off x="6519672" y="1007486"/>
            <a:ext cx="5715327" cy="5867228"/>
          </a:xfrm>
        </p:spPr>
      </p:pic>
      <p:sp>
        <p:nvSpPr>
          <p:cNvPr id="3" name="Content Placeholder 2">
            <a:extLst>
              <a:ext uri="{FF2B5EF4-FFF2-40B4-BE49-F238E27FC236}">
                <a16:creationId xmlns:a16="http://schemas.microsoft.com/office/drawing/2014/main" id="{FFAC7079-6ADB-5830-27B4-789A6A539CAA}"/>
              </a:ext>
            </a:extLst>
          </p:cNvPr>
          <p:cNvSpPr>
            <a:spLocks noGrp="1"/>
          </p:cNvSpPr>
          <p:nvPr>
            <p:ph type="body" sz="half" idx="2"/>
          </p:nvPr>
        </p:nvSpPr>
        <p:spPr>
          <a:xfrm>
            <a:off x="349144" y="2919821"/>
            <a:ext cx="5192120" cy="3417922"/>
          </a:xfrm>
        </p:spPr>
        <p:txBody>
          <a:bodyPr vert="horz" lIns="91440" tIns="45720" rIns="91440" bIns="45720" rtlCol="0" anchor="t">
            <a:normAutofit fontScale="92500" lnSpcReduction="10000"/>
          </a:bodyPr>
          <a:lstStyle/>
          <a:p>
            <a:pPr marL="342900" indent="-342900">
              <a:buChar char="•"/>
            </a:pPr>
            <a:r>
              <a:rPr lang="en-US">
                <a:ea typeface="+mn-lt"/>
                <a:cs typeface="+mn-lt"/>
              </a:rPr>
              <a:t>Enhanced ciphers, like AES (Advance Encryption Standards) and RSA, offer strong security with hard to crack algorithms. </a:t>
            </a:r>
            <a:endParaRPr lang="en-US"/>
          </a:p>
          <a:p>
            <a:pPr marL="342900" indent="-342900">
              <a:buChar char="•"/>
            </a:pPr>
            <a:r>
              <a:rPr lang="en-US">
                <a:ea typeface="+mn-lt"/>
                <a:cs typeface="+mn-lt"/>
              </a:rPr>
              <a:t>Resistant to cryptographic and brute-force attacks by  implementing advanced mathematical methods and longer key lengths to guarantee data confidentiality and integrity.</a:t>
            </a:r>
          </a:p>
          <a:p>
            <a:r>
              <a:rPr lang="en-US">
                <a:ea typeface="+mn-lt"/>
                <a:cs typeface="+mn-lt"/>
              </a:rPr>
              <a:t> </a:t>
            </a:r>
            <a:endParaRPr lang="en-US"/>
          </a:p>
        </p:txBody>
      </p:sp>
    </p:spTree>
    <p:extLst>
      <p:ext uri="{BB962C8B-B14F-4D97-AF65-F5344CB8AC3E}">
        <p14:creationId xmlns:p14="http://schemas.microsoft.com/office/powerpoint/2010/main" val="170517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A5BF0-D1FF-7A76-E381-FF61899A73C8}"/>
              </a:ext>
            </a:extLst>
          </p:cNvPr>
          <p:cNvSpPr>
            <a:spLocks noGrp="1"/>
          </p:cNvSpPr>
          <p:nvPr>
            <p:ph type="title"/>
          </p:nvPr>
        </p:nvSpPr>
        <p:spPr/>
        <p:txBody>
          <a:bodyPr/>
          <a:lstStyle/>
          <a:p>
            <a:r>
              <a:rPr lang="en-US"/>
              <a:t>Weaknesses </a:t>
            </a:r>
            <a:r>
              <a:rPr lang="en-US">
                <a:latin typeface="Bierstadt"/>
              </a:rPr>
              <a:t>Of The Enhanced Ceasar Cipher</a:t>
            </a:r>
          </a:p>
        </p:txBody>
      </p:sp>
      <p:pic>
        <p:nvPicPr>
          <p:cNvPr id="10" name="Picture Placeholder 9" descr="Cartoon of a person lifting weights&#10;&#10;AI-generated content may be incorrect.">
            <a:extLst>
              <a:ext uri="{FF2B5EF4-FFF2-40B4-BE49-F238E27FC236}">
                <a16:creationId xmlns:a16="http://schemas.microsoft.com/office/drawing/2014/main" id="{14189F22-8DB4-77DE-83F3-13890F827014}"/>
              </a:ext>
            </a:extLst>
          </p:cNvPr>
          <p:cNvPicPr>
            <a:picLocks noGrp="1" noChangeAspect="1"/>
          </p:cNvPicPr>
          <p:nvPr>
            <p:ph type="pic" idx="1"/>
          </p:nvPr>
        </p:nvPicPr>
        <p:blipFill>
          <a:blip r:embed="rId2"/>
          <a:srcRect l="1038" r="1038"/>
          <a:stretch/>
        </p:blipFill>
        <p:spPr>
          <a:xfrm>
            <a:off x="6519672" y="1043021"/>
            <a:ext cx="5166360" cy="5247190"/>
          </a:xfrm>
        </p:spPr>
      </p:pic>
      <p:sp>
        <p:nvSpPr>
          <p:cNvPr id="4" name="Text Placeholder 3">
            <a:extLst>
              <a:ext uri="{FF2B5EF4-FFF2-40B4-BE49-F238E27FC236}">
                <a16:creationId xmlns:a16="http://schemas.microsoft.com/office/drawing/2014/main" id="{61062E63-73A8-B683-D1A1-429EEE2C6F98}"/>
              </a:ext>
            </a:extLst>
          </p:cNvPr>
          <p:cNvSpPr>
            <a:spLocks noGrp="1"/>
          </p:cNvSpPr>
          <p:nvPr>
            <p:ph type="body" sz="half" idx="2"/>
          </p:nvPr>
        </p:nvSpPr>
        <p:spPr/>
        <p:txBody>
          <a:bodyPr vert="horz" lIns="91440" tIns="45720" rIns="91440" bIns="45720" rtlCol="0" anchor="t">
            <a:normAutofit fontScale="85000" lnSpcReduction="10000"/>
          </a:bodyPr>
          <a:lstStyle/>
          <a:p>
            <a:endParaRPr lang="en-US" sz="1800" i="0"/>
          </a:p>
          <a:p>
            <a:pPr marL="285750" indent="-285750">
              <a:buFont typeface="Arial"/>
              <a:buChar char="•"/>
            </a:pPr>
            <a:r>
              <a:rPr lang="en-US" sz="1800" i="0"/>
              <a:t>Despite enhanced ciphers strength’s, there are also some drawbacks, for example, a higher level of encryption can lead to slow system performance.  </a:t>
            </a:r>
          </a:p>
          <a:p>
            <a:pPr marL="285750" indent="-285750">
              <a:buFont typeface="Arial"/>
              <a:buChar char="•"/>
            </a:pPr>
            <a:r>
              <a:rPr lang="en-US" sz="1800" i="0"/>
              <a:t>Evolving quantum computing attacks, and difficulties in implementation due to a significant need for computational skills. </a:t>
            </a:r>
          </a:p>
          <a:p>
            <a:pPr marL="285750" indent="-285750">
              <a:buFont typeface="Arial"/>
              <a:buChar char="•"/>
            </a:pPr>
            <a:r>
              <a:rPr lang="en-US" sz="1800" i="0"/>
              <a:t>In addition, improper key management that is exposed can lead to potential data risks.</a:t>
            </a:r>
            <a:endParaRPr lang="en-US"/>
          </a:p>
        </p:txBody>
      </p:sp>
    </p:spTree>
    <p:extLst>
      <p:ext uri="{BB962C8B-B14F-4D97-AF65-F5344CB8AC3E}">
        <p14:creationId xmlns:p14="http://schemas.microsoft.com/office/powerpoint/2010/main" val="3543492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3B27-1950-6DA5-9819-C8FEBDBD652D}"/>
              </a:ext>
            </a:extLst>
          </p:cNvPr>
          <p:cNvSpPr>
            <a:spLocks noGrp="1"/>
          </p:cNvSpPr>
          <p:nvPr>
            <p:ph type="title"/>
          </p:nvPr>
        </p:nvSpPr>
        <p:spPr/>
        <p:txBody>
          <a:bodyPr/>
          <a:lstStyle/>
          <a:p>
            <a:r>
              <a:rPr lang="en-US"/>
              <a:t>General Questions</a:t>
            </a:r>
          </a:p>
        </p:txBody>
      </p:sp>
      <p:sp>
        <p:nvSpPr>
          <p:cNvPr id="3" name="Content Placeholder 2">
            <a:extLst>
              <a:ext uri="{FF2B5EF4-FFF2-40B4-BE49-F238E27FC236}">
                <a16:creationId xmlns:a16="http://schemas.microsoft.com/office/drawing/2014/main" id="{3D9F605F-932E-487C-7FDC-9EFC6AF5CC69}"/>
              </a:ext>
            </a:extLst>
          </p:cNvPr>
          <p:cNvSpPr>
            <a:spLocks noGrp="1"/>
          </p:cNvSpPr>
          <p:nvPr>
            <p:ph idx="1"/>
          </p:nvPr>
        </p:nvSpPr>
        <p:spPr>
          <a:xfrm>
            <a:off x="521207" y="1597023"/>
            <a:ext cx="11149774" cy="4997005"/>
          </a:xfrm>
        </p:spPr>
        <p:txBody>
          <a:bodyPr vert="horz" lIns="91440" tIns="45720" rIns="91440" bIns="45720" rtlCol="0" anchor="t">
            <a:noAutofit/>
          </a:bodyPr>
          <a:lstStyle/>
          <a:p>
            <a:endParaRPr lang="en-US" b="1"/>
          </a:p>
          <a:p>
            <a:r>
              <a:rPr lang="en-US" sz="1400" b="1">
                <a:latin typeface="Times New Roman"/>
                <a:cs typeface="Times New Roman"/>
              </a:rPr>
              <a:t>What is the main purpose of cryptographic ciphers?</a:t>
            </a:r>
            <a:r>
              <a:rPr lang="en-US" sz="1400">
                <a:latin typeface="Times New Roman"/>
                <a:cs typeface="Times New Roman"/>
              </a:rPr>
              <a:t> To ensure security and confidentiality of data</a:t>
            </a:r>
            <a:endParaRPr lang="en-US" sz="1400"/>
          </a:p>
          <a:p>
            <a:r>
              <a:rPr lang="en-US" sz="1400" b="1">
                <a:latin typeface="Times New Roman"/>
                <a:cs typeface="Times New Roman"/>
              </a:rPr>
              <a:t>What is the difference between encryption and decryption? </a:t>
            </a:r>
            <a:r>
              <a:rPr lang="en-US" sz="1400">
                <a:latin typeface="Times New Roman"/>
                <a:cs typeface="Times New Roman"/>
              </a:rPr>
              <a:t>Encryption secures data  but decryption ensures authorized individuals can access the secured data</a:t>
            </a:r>
            <a:endParaRPr lang="en-US" sz="1400"/>
          </a:p>
          <a:p>
            <a:r>
              <a:rPr lang="en-US" sz="1400" b="1">
                <a:latin typeface="Times New Roman"/>
                <a:cs typeface="Times New Roman"/>
              </a:rPr>
              <a:t>How do classical ciphers differ from modern encryption techniques?</a:t>
            </a:r>
            <a:r>
              <a:rPr lang="en-US" sz="1400">
                <a:latin typeface="Times New Roman"/>
                <a:cs typeface="Times New Roman"/>
              </a:rPr>
              <a:t> They differ in complexity, strengths, and application</a:t>
            </a:r>
            <a:endParaRPr lang="en-US" sz="1400"/>
          </a:p>
          <a:p>
            <a:r>
              <a:rPr lang="en-US" sz="1400" b="1">
                <a:latin typeface="Times New Roman"/>
                <a:cs typeface="Times New Roman"/>
              </a:rPr>
              <a:t>What is the significance of keys in encryption? </a:t>
            </a:r>
            <a:r>
              <a:rPr lang="en-US" sz="1400">
                <a:latin typeface="Times New Roman"/>
                <a:cs typeface="Times New Roman"/>
              </a:rPr>
              <a:t>Data security, confidentiality, strengths of encryption, versatility in encryption methods, trust/authentication, and non-repudiation</a:t>
            </a:r>
            <a:endParaRPr lang="en-US" sz="1400"/>
          </a:p>
          <a:p>
            <a:r>
              <a:rPr lang="en-US" sz="1400" b="1">
                <a:latin typeface="Times New Roman"/>
                <a:cs typeface="Times New Roman"/>
              </a:rPr>
              <a:t>What are the strengths and weaknesses of substitution ciphers versus transposition ciphers?</a:t>
            </a:r>
            <a:endParaRPr lang="en-US" sz="1400" b="1"/>
          </a:p>
          <a:p>
            <a:r>
              <a:rPr lang="en-US" sz="1400">
                <a:latin typeface="Times New Roman"/>
                <a:cs typeface="Times New Roman"/>
              </a:rPr>
              <a:t>Substitution cipher strengths are simplicity, speed, and customizability(allows for variations like monoalphabetic and polyalphabetic) to increase complexity.</a:t>
            </a:r>
          </a:p>
          <a:p>
            <a:r>
              <a:rPr lang="en-US" sz="1400">
                <a:latin typeface="Times New Roman"/>
                <a:cs typeface="Times New Roman"/>
              </a:rPr>
              <a:t>Substitution cipher weaknesses: vulnerable to frequency analysis(attackers can analyze letter),limited key space is not large enough to resist brute-force attacks.</a:t>
            </a:r>
          </a:p>
          <a:p>
            <a:r>
              <a:rPr lang="en-US" sz="1400">
                <a:latin typeface="Times New Roman"/>
                <a:cs typeface="Times New Roman"/>
              </a:rPr>
              <a:t>Transposition cipher strengths: preserve frequency distribution(unchanged letter frequency), increase complexity(rearranging elements may be difficult to detect the pattern by attackers), and customizability allows various keys </a:t>
            </a:r>
            <a:r>
              <a:rPr lang="en-US" sz="1400" err="1">
                <a:latin typeface="Times New Roman"/>
                <a:cs typeface="Times New Roman"/>
              </a:rPr>
              <a:t>i.e</a:t>
            </a:r>
            <a:r>
              <a:rPr lang="en-US" sz="1400">
                <a:latin typeface="Times New Roman"/>
                <a:cs typeface="Times New Roman"/>
              </a:rPr>
              <a:t> route transposition for flexible design)</a:t>
            </a:r>
          </a:p>
          <a:p>
            <a:r>
              <a:rPr lang="en-US" sz="1400">
                <a:latin typeface="Times New Roman"/>
                <a:cs typeface="Times New Roman"/>
              </a:rPr>
              <a:t>Weaknesses are ease of decryption with a known system(once the transposition method is identified, decrypting the text is straightforward)</a:t>
            </a:r>
          </a:p>
          <a:p>
            <a:endParaRPr lang="en-US">
              <a:latin typeface="Bierstadt"/>
              <a:cs typeface="Times New Roman"/>
            </a:endParaRPr>
          </a:p>
        </p:txBody>
      </p:sp>
    </p:spTree>
    <p:extLst>
      <p:ext uri="{BB962C8B-B14F-4D97-AF65-F5344CB8AC3E}">
        <p14:creationId xmlns:p14="http://schemas.microsoft.com/office/powerpoint/2010/main" val="420792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8A9A5-78A6-3B9E-00B6-8F7FBC6A9A8C}"/>
              </a:ext>
            </a:extLst>
          </p:cNvPr>
          <p:cNvSpPr>
            <a:spLocks noGrp="1"/>
          </p:cNvSpPr>
          <p:nvPr>
            <p:ph type="title"/>
          </p:nvPr>
        </p:nvSpPr>
        <p:spPr>
          <a:xfrm>
            <a:off x="521208" y="978408"/>
            <a:ext cx="6300216" cy="1463040"/>
          </a:xfrm>
        </p:spPr>
        <p:txBody>
          <a:bodyPr>
            <a:normAutofit/>
          </a:bodyPr>
          <a:lstStyle/>
          <a:p>
            <a:r>
              <a:rPr lang="en-US" b="1">
                <a:effectLst/>
                <a:latin typeface="Calibri" panose="020F0502020204030204" pitchFamily="34" charset="0"/>
                <a:ea typeface="Calibri" panose="020F0502020204030204" pitchFamily="34" charset="0"/>
                <a:cs typeface="Times New Roman" panose="02020603050405020304" pitchFamily="18" charset="0"/>
              </a:rPr>
              <a:t>Historical Context (Tyra)</a:t>
            </a:r>
            <a:endParaRPr lang="en-US"/>
          </a:p>
        </p:txBody>
      </p:sp>
      <p:sp>
        <p:nvSpPr>
          <p:cNvPr id="12" name="Rectangle 1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D3B731-F933-B428-C319-E9379B8C3EA3}"/>
              </a:ext>
            </a:extLst>
          </p:cNvPr>
          <p:cNvSpPr>
            <a:spLocks noGrp="1"/>
          </p:cNvSpPr>
          <p:nvPr>
            <p:ph idx="1"/>
          </p:nvPr>
        </p:nvSpPr>
        <p:spPr>
          <a:xfrm>
            <a:off x="521208" y="2578608"/>
            <a:ext cx="6300216" cy="3767328"/>
          </a:xfrm>
        </p:spPr>
        <p:txBody>
          <a:bodyPr vert="horz" lIns="91440" tIns="45720" rIns="91440" bIns="45720" rtlCol="0" anchor="t">
            <a:normAutofit/>
          </a:bodyPr>
          <a:lstStyle/>
          <a:p>
            <a:pPr marL="0" indent="0">
              <a:buNone/>
            </a:pPr>
            <a:r>
              <a:rPr lang="en-US" dirty="0"/>
              <a:t>The Enhanced Cesar Cipher is variations of the  traditional Caesar cipher designed to improve its security. The Cesar cipher is named after Julius Caesar  who used  this technique to protect his military communications. Over time the concept of enhancing the traditional cipher happened when cryptographers began to see its limitations. The Ceasar Cipher is fairly simple since there is only 25 possible shift values for English letters. Also, common letters like E and A tend to appear frequently in ciphertext.</a:t>
            </a:r>
          </a:p>
        </p:txBody>
      </p:sp>
      <p:pic>
        <p:nvPicPr>
          <p:cNvPr id="5" name="Picture 4" descr="A statue of a person&#10;&#10;AI-generated content may be incorrect.">
            <a:extLst>
              <a:ext uri="{FF2B5EF4-FFF2-40B4-BE49-F238E27FC236}">
                <a16:creationId xmlns:a16="http://schemas.microsoft.com/office/drawing/2014/main" id="{E8953697-D6CB-DD95-7423-A8377F41F8B5}"/>
              </a:ext>
            </a:extLst>
          </p:cNvPr>
          <p:cNvPicPr>
            <a:picLocks noChangeAspect="1"/>
          </p:cNvPicPr>
          <p:nvPr/>
        </p:nvPicPr>
        <p:blipFill>
          <a:blip r:embed="rId2">
            <a:extLst>
              <a:ext uri="{28A0092B-C50C-407E-A947-70E740481C1C}">
                <a14:useLocalDpi xmlns:a14="http://schemas.microsoft.com/office/drawing/2010/main" val="0"/>
              </a:ext>
            </a:extLst>
          </a:blip>
          <a:srcRect l="6046" r="2095" b="-3"/>
          <a:stretch/>
        </p:blipFill>
        <p:spPr>
          <a:xfrm>
            <a:off x="7586236" y="508090"/>
            <a:ext cx="4081805" cy="5846990"/>
          </a:xfrm>
          <a:prstGeom prst="rect">
            <a:avLst/>
          </a:prstGeom>
        </p:spPr>
      </p:pic>
    </p:spTree>
    <p:extLst>
      <p:ext uri="{BB962C8B-B14F-4D97-AF65-F5344CB8AC3E}">
        <p14:creationId xmlns:p14="http://schemas.microsoft.com/office/powerpoint/2010/main" val="1470801282"/>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19785B8CEA804D95CC24E9AC8EAC8F" ma:contentTypeVersion="15" ma:contentTypeDescription="Create a new document." ma:contentTypeScope="" ma:versionID="1d8c92f74a22ce526180606369b88a97">
  <xsd:schema xmlns:xsd="http://www.w3.org/2001/XMLSchema" xmlns:xs="http://www.w3.org/2001/XMLSchema" xmlns:p="http://schemas.microsoft.com/office/2006/metadata/properties" xmlns:ns3="223f99b7-efa1-43d2-af5c-c19ac9fac89f" xmlns:ns4="7b02e454-340e-4a4c-af7c-324df3ef39fa" targetNamespace="http://schemas.microsoft.com/office/2006/metadata/properties" ma:root="true" ma:fieldsID="6b7107bec30447d6ebdb1cfb9a5bdc39" ns3:_="" ns4:_="">
    <xsd:import namespace="223f99b7-efa1-43d2-af5c-c19ac9fac89f"/>
    <xsd:import namespace="7b02e454-340e-4a4c-af7c-324df3ef39fa"/>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AutoTags" minOccurs="0"/>
                <xsd:element ref="ns3:MediaServiceGenerationTime" minOccurs="0"/>
                <xsd:element ref="ns3:MediaServiceEventHashCode" minOccurs="0"/>
                <xsd:element ref="ns3:MediaServiceOCR" minOccurs="0"/>
                <xsd:element ref="ns3:MediaServiceSystemTags" minOccurs="0"/>
                <xsd:element ref="ns3:MediaServiceSearchPropertie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3f99b7-efa1-43d2-af5c-c19ac9fac8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02e454-340e-4a4c-af7c-324df3ef39f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223f99b7-efa1-43d2-af5c-c19ac9fac89f" xsi:nil="true"/>
  </documentManagement>
</p:properties>
</file>

<file path=customXml/itemProps1.xml><?xml version="1.0" encoding="utf-8"?>
<ds:datastoreItem xmlns:ds="http://schemas.openxmlformats.org/officeDocument/2006/customXml" ds:itemID="{A879C28B-9673-4692-A2FC-C507F17A4C79}">
  <ds:schemaRefs>
    <ds:schemaRef ds:uri="http://schemas.microsoft.com/sharepoint/v3/contenttype/forms"/>
  </ds:schemaRefs>
</ds:datastoreItem>
</file>

<file path=customXml/itemProps2.xml><?xml version="1.0" encoding="utf-8"?>
<ds:datastoreItem xmlns:ds="http://schemas.openxmlformats.org/officeDocument/2006/customXml" ds:itemID="{FEDE1E73-688D-4808-BB75-83736B1CAD4B}">
  <ds:schemaRefs>
    <ds:schemaRef ds:uri="223f99b7-efa1-43d2-af5c-c19ac9fac89f"/>
    <ds:schemaRef ds:uri="7b02e454-340e-4a4c-af7c-324df3ef39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9800FA62-1CAB-4DEC-B82D-55AC1C33C24A}">
  <ds:schemaRefs>
    <ds:schemaRef ds:uri="http://purl.org/dc/dcmitype/"/>
    <ds:schemaRef ds:uri="http://schemas.microsoft.com/office/2006/documentManagement/types"/>
    <ds:schemaRef ds:uri="http://purl.org/dc/terms/"/>
    <ds:schemaRef ds:uri="http://www.w3.org/XML/1998/namespace"/>
    <ds:schemaRef ds:uri="http://purl.org/dc/elements/1.1/"/>
    <ds:schemaRef ds:uri="http://schemas.microsoft.com/office/infopath/2007/PartnerControls"/>
    <ds:schemaRef ds:uri="http://schemas.openxmlformats.org/package/2006/metadata/core-properties"/>
    <ds:schemaRef ds:uri="7b02e454-340e-4a4c-af7c-324df3ef39fa"/>
    <ds:schemaRef ds:uri="223f99b7-efa1-43d2-af5c-c19ac9fac89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20</TotalTime>
  <Words>1673</Words>
  <Application>Microsoft Office PowerPoint</Application>
  <PresentationFormat>Widescreen</PresentationFormat>
  <Paragraphs>98</Paragraphs>
  <Slides>15</Slides>
  <Notes>0</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GestaltVTI</vt:lpstr>
      <vt:lpstr>Enhanced Caesar Cipher</vt:lpstr>
      <vt:lpstr>Enhanced Cipher brief summary (Hamza)</vt:lpstr>
      <vt:lpstr>How Does Enhanced Caesar Cipher Work?(Teron)</vt:lpstr>
      <vt:lpstr>Code HS Enhanced Cipher Result (Hamza)</vt:lpstr>
      <vt:lpstr>Encryption and Decryption process(jire)</vt:lpstr>
      <vt:lpstr>Strengths Of The Enhanced Caesar Cipher</vt:lpstr>
      <vt:lpstr>Weaknesses Of The Enhanced Ceasar Cipher</vt:lpstr>
      <vt:lpstr>General Questions</vt:lpstr>
      <vt:lpstr>Historical Context (Tyra)</vt:lpstr>
      <vt:lpstr>Enhanced Ceasar Cipher vs Ceasar Cipher(jire)                                                  `       jire)</vt:lpstr>
      <vt:lpstr>Modern Application (alpha)</vt:lpstr>
      <vt:lpstr>Resistance to Brute Force Attacks(Tyra)  </vt:lpstr>
      <vt:lpstr>How could attackers break Enhanced Ceasar Cipher?(jire)</vt:lpstr>
      <vt:lpstr>Application 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Enhanced Cipher</dc:title>
  <dc:creator>Tyra S Baxter</dc:creator>
  <cp:lastModifiedBy>Tyra S Baxter</cp:lastModifiedBy>
  <cp:revision>14</cp:revision>
  <dcterms:created xsi:type="dcterms:W3CDTF">2025-03-24T18:11:36Z</dcterms:created>
  <dcterms:modified xsi:type="dcterms:W3CDTF">2025-04-09T16:01:18Z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0x0101004419785B8CEA804D95CC24E9AC8EAC8F</vt:lpwstr>
  </property>
</Properties>
</file>